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7010400" cy="9296400"/>
  <p:embeddedFontLst>
    <p:embeddedFont>
      <p:font typeface="Roboto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-boldItalic.fntdata"/><Relationship Id="rId5" Type="http://schemas.openxmlformats.org/officeDocument/2006/relationships/slide" Target="slides/slide1.xml"/><Relationship Id="rId6" Type="http://schemas.openxmlformats.org/officeDocument/2006/relationships/font" Target="fonts/Roboto-regular.fntdata"/><Relationship Id="rId7" Type="http://schemas.openxmlformats.org/officeDocument/2006/relationships/font" Target="fonts/Roboto-bold.fntdata"/><Relationship Id="rId8" Type="http://schemas.openxmlformats.org/officeDocument/2006/relationships/font" Target="fonts/Robot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7840" cy="4642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938" y="0"/>
            <a:ext cx="3037840" cy="4642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59000" y="696913"/>
            <a:ext cx="26924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040" y="4416068"/>
            <a:ext cx="5608320" cy="418314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30551"/>
            <a:ext cx="3037840" cy="46426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938" y="8830551"/>
            <a:ext cx="3037840" cy="4642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/>
          <p:nvPr>
            <p:ph idx="2" type="sldImg"/>
          </p:nvPr>
        </p:nvSpPr>
        <p:spPr>
          <a:xfrm>
            <a:off x="2159000" y="696913"/>
            <a:ext cx="26924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3:notes"/>
          <p:cNvSpPr txBox="1"/>
          <p:nvPr>
            <p:ph idx="1" type="body"/>
          </p:nvPr>
        </p:nvSpPr>
        <p:spPr>
          <a:xfrm>
            <a:off x="701040" y="4416068"/>
            <a:ext cx="5608320" cy="41831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3:notes"/>
          <p:cNvSpPr txBox="1"/>
          <p:nvPr>
            <p:ph idx="12" type="sldNum"/>
          </p:nvPr>
        </p:nvSpPr>
        <p:spPr>
          <a:xfrm>
            <a:off x="3970938" y="8830551"/>
            <a:ext cx="3037840" cy="4642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1523445" y="7040882"/>
            <a:ext cx="4663440" cy="83121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2"/>
          <p:cNvSpPr/>
          <p:nvPr>
            <p:ph idx="2" type="pic"/>
          </p:nvPr>
        </p:nvSpPr>
        <p:spPr>
          <a:xfrm>
            <a:off x="1523445" y="898736"/>
            <a:ext cx="4663440" cy="60350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body"/>
          </p:nvPr>
        </p:nvSpPr>
        <p:spPr>
          <a:xfrm>
            <a:off x="1523445" y="7872098"/>
            <a:ext cx="4663440" cy="118046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567160" y="2168422"/>
            <a:ext cx="6638079" cy="69951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5450" lvl="1" marL="914400" marR="0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–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00050" lvl="2" marL="13716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68300" lvl="4" marL="22860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68300" lvl="5" marL="27432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68300" lvl="6" marL="32004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68300" lvl="7" marL="36576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68300" lvl="8" marL="4114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-838676" y="5602765"/>
            <a:ext cx="11441430" cy="131159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3526629" y="4355942"/>
            <a:ext cx="11441430" cy="38052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5450" lvl="1" marL="914400" marR="0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–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00050" lvl="2" marL="13716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68300" lvl="4" marL="22860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68300" lvl="5" marL="27432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68300" lvl="6" marL="32004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68300" lvl="7" marL="36576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68300" lvl="8" marL="4114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ctrTitle"/>
          </p:nvPr>
        </p:nvSpPr>
        <p:spPr>
          <a:xfrm>
            <a:off x="582930" y="3124627"/>
            <a:ext cx="6606540" cy="2156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3"/>
          <p:cNvSpPr txBox="1"/>
          <p:nvPr>
            <p:ph idx="1" type="subTitle"/>
          </p:nvPr>
        </p:nvSpPr>
        <p:spPr>
          <a:xfrm>
            <a:off x="1165860" y="5699760"/>
            <a:ext cx="5440680" cy="25704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ctr">
              <a:spcBef>
                <a:spcPts val="620"/>
              </a:spcBef>
              <a:spcAft>
                <a:spcPts val="0"/>
              </a:spcAft>
              <a:buClr>
                <a:srgbClr val="888888"/>
              </a:buClr>
              <a:buSzPts val="3100"/>
              <a:buFont typeface="Arial"/>
              <a:buNone/>
              <a:defRPr b="0" i="0" sz="3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Font typeface="Arial"/>
              <a:buNone/>
              <a:defRPr b="0" i="0" sz="2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ctr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ctr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ctr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ctr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ctr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ctr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388620" y="2346963"/>
            <a:ext cx="6995160" cy="66380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5450" lvl="1" marL="914400" marR="0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–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00050" lvl="2" marL="13716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68300" lvl="4" marL="22860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68300" lvl="5" marL="27432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68300" lvl="6" marL="32004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68300" lvl="7" marL="36576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68300" lvl="8" marL="4114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613966" y="6463454"/>
            <a:ext cx="6606540" cy="199771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4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613966" y="4263183"/>
            <a:ext cx="6606540" cy="22002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3600"/>
              <a:buFont typeface="Arial"/>
              <a:buNone/>
              <a:defRPr b="0" i="0" sz="2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1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7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291467" y="3129282"/>
            <a:ext cx="2558415" cy="88499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25450" lvl="0" marL="457200" marR="0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•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300" lvl="2" marL="13716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2979422" y="3129282"/>
            <a:ext cx="2558415" cy="88499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25450" lvl="0" marL="457200" marR="0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•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300" lvl="2" marL="13716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388622" y="2251499"/>
            <a:ext cx="3434160" cy="93831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1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2" type="body"/>
          </p:nvPr>
        </p:nvSpPr>
        <p:spPr>
          <a:xfrm>
            <a:off x="388622" y="3189817"/>
            <a:ext cx="3434160" cy="57952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0050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3" type="body"/>
          </p:nvPr>
        </p:nvSpPr>
        <p:spPr>
          <a:xfrm>
            <a:off x="3948273" y="2251499"/>
            <a:ext cx="3435508" cy="93831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1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4" type="body"/>
          </p:nvPr>
        </p:nvSpPr>
        <p:spPr>
          <a:xfrm>
            <a:off x="3948273" y="3189817"/>
            <a:ext cx="3435508" cy="57952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0050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/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Google Shape;58;p8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8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388622" y="400474"/>
            <a:ext cx="2557066" cy="170434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038794" y="400477"/>
            <a:ext cx="4344988" cy="85845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5450" lvl="1" marL="914400" marR="0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–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00050" lvl="2" marL="13716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68300" lvl="4" marL="22860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68300" lvl="5" marL="27432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68300" lvl="6" marL="32004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68300" lvl="7" marL="36576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68300" lvl="8" marL="4114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2" type="body"/>
          </p:nvPr>
        </p:nvSpPr>
        <p:spPr>
          <a:xfrm>
            <a:off x="388622" y="2104817"/>
            <a:ext cx="2557066" cy="688022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388620" y="2346963"/>
            <a:ext cx="6995160" cy="66380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5450" lvl="1" marL="914400" marR="0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–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00050" lvl="2" marL="13716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68300" lvl="4" marL="22860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68300" lvl="5" marL="27432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68300" lvl="6" marL="32004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68300" lvl="7" marL="36576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68300" lvl="8" marL="41148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3886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655570" y="9322650"/>
            <a:ext cx="24612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411" lvl="1" marL="50941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23" lvl="2" marL="101882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237" lvl="3" marL="152823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5649" lvl="4" marL="2037649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061" lvl="5" marL="254706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472" lvl="6" marL="305647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9885" lvl="7" marL="356588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298" lvl="8" marL="407529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5570220" y="9322650"/>
            <a:ext cx="1813560" cy="535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0" y="9107999"/>
            <a:ext cx="7772400" cy="446400"/>
          </a:xfrm>
          <a:prstGeom prst="rect">
            <a:avLst/>
          </a:prstGeom>
          <a:solidFill>
            <a:srgbClr val="8A0000"/>
          </a:solidFill>
          <a:ln>
            <a:noFill/>
          </a:ln>
        </p:spPr>
        <p:txBody>
          <a:bodyPr anchorCtr="0" anchor="ctr" bIns="50925" lIns="101875" spcFirstLastPara="1" rIns="101875" wrap="square" tIns="509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HUH seminars are free and open to the public. Please join us!</a:t>
            </a:r>
            <a:endParaRPr/>
          </a:p>
        </p:txBody>
      </p:sp>
      <p:sp>
        <p:nvSpPr>
          <p:cNvPr id="90" name="Google Shape;90;p13"/>
          <p:cNvSpPr txBox="1"/>
          <p:nvPr>
            <p:ph idx="1" type="body"/>
          </p:nvPr>
        </p:nvSpPr>
        <p:spPr>
          <a:xfrm>
            <a:off x="3" y="7292340"/>
            <a:ext cx="7772399" cy="159258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75" spcFirstLastPara="1" rIns="101875" wrap="square" tIns="509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Presented by:</a:t>
            </a:r>
            <a:endParaRPr b="0" i="1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A0000"/>
              </a:buClr>
              <a:buFont typeface="Arial"/>
              <a:buNone/>
            </a:pPr>
            <a:r>
              <a:rPr b="1" i="0" lang="en-US" sz="3100" u="none" cap="none" strike="noStrike">
                <a:solidFill>
                  <a:srgbClr val="8A0000"/>
                </a:solidFill>
                <a:latin typeface="Calibri"/>
                <a:ea typeface="Calibri"/>
                <a:cs typeface="Calibri"/>
                <a:sym typeface="Calibri"/>
              </a:rPr>
              <a:t>Dr. </a:t>
            </a:r>
            <a:r>
              <a:rPr b="1" lang="en-US" sz="3100">
                <a:solidFill>
                  <a:srgbClr val="8A0000"/>
                </a:solidFill>
              </a:rPr>
              <a:t>Robert Skelton</a:t>
            </a:r>
            <a:endParaRPr b="1" i="0" sz="3100" u="none" cap="none" strike="noStrike">
              <a:solidFill>
                <a:srgbClr val="8A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800">
                <a:solidFill>
                  <a:srgbClr val="8A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Postdoctoral Researcher</a:t>
            </a:r>
            <a:endParaRPr b="1" sz="1800">
              <a:solidFill>
                <a:srgbClr val="8A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800">
                <a:solidFill>
                  <a:srgbClr val="8A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Dept. of Integrative Biology</a:t>
            </a:r>
            <a:endParaRPr b="1" sz="1800">
              <a:solidFill>
                <a:srgbClr val="8A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800">
                <a:solidFill>
                  <a:srgbClr val="8A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University of California, Berkeley</a:t>
            </a:r>
            <a:endParaRPr sz="1800">
              <a:solidFill>
                <a:srgbClr val="8A0000"/>
              </a:solidFill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1" name="Google Shape;91;p13"/>
          <p:cNvCxnSpPr/>
          <p:nvPr/>
        </p:nvCxnSpPr>
        <p:spPr>
          <a:xfrm>
            <a:off x="388620" y="8214360"/>
            <a:ext cx="6995160" cy="0"/>
          </a:xfrm>
          <a:prstGeom prst="straightConnector1">
            <a:avLst/>
          </a:prstGeom>
          <a:noFill/>
          <a:ln>
            <a:noFill/>
          </a:ln>
          <a:effectLst>
            <a:outerShdw blurRad="107950" algn="ctr" dir="5400000" dist="12700">
              <a:srgbClr val="000000"/>
            </a:outerShdw>
          </a:effectLst>
        </p:spPr>
      </p:cxnSp>
      <p:cxnSp>
        <p:nvCxnSpPr>
          <p:cNvPr id="92" name="Google Shape;92;p13"/>
          <p:cNvCxnSpPr/>
          <p:nvPr/>
        </p:nvCxnSpPr>
        <p:spPr>
          <a:xfrm>
            <a:off x="431800" y="335280"/>
            <a:ext cx="6908800" cy="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93" name="Google Shape;93;p13"/>
          <p:cNvCxnSpPr/>
          <p:nvPr/>
        </p:nvCxnSpPr>
        <p:spPr>
          <a:xfrm>
            <a:off x="3886200" y="335280"/>
            <a:ext cx="0" cy="938784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94" name="Google Shape;94;p13"/>
          <p:cNvCxnSpPr/>
          <p:nvPr/>
        </p:nvCxnSpPr>
        <p:spPr>
          <a:xfrm>
            <a:off x="3886200" y="335280"/>
            <a:ext cx="0" cy="938784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95" name="Google Shape;95;p13"/>
          <p:cNvCxnSpPr/>
          <p:nvPr/>
        </p:nvCxnSpPr>
        <p:spPr>
          <a:xfrm>
            <a:off x="431800" y="9723120"/>
            <a:ext cx="6908800" cy="0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96" name="Google Shape;96;p13"/>
          <p:cNvSpPr txBox="1"/>
          <p:nvPr/>
        </p:nvSpPr>
        <p:spPr>
          <a:xfrm>
            <a:off x="0" y="9564505"/>
            <a:ext cx="77724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75" spcFirstLastPara="1" rIns="101875" wrap="square" tIns="509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8A0000"/>
                </a:solidFill>
                <a:latin typeface="Calibri"/>
                <a:ea typeface="Calibri"/>
                <a:cs typeface="Calibri"/>
                <a:sym typeface="Calibri"/>
              </a:rPr>
              <a:t>Harvard University Herbaria | 22 Divinity Avenue, Cambridge, MA | 617-495-2365 | http://huh.harvard.edu/</a:t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2552825" y="1666575"/>
            <a:ext cx="48213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75" spcFirstLastPara="1" rIns="101875" wrap="square" tIns="509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Tuesday</a:t>
            </a: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October 1</a:t>
            </a: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6, 201</a:t>
            </a: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| 12:00-1:00 pm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Herbaria Seminar Room 125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8" name="Google Shape;98;p13"/>
          <p:cNvGrpSpPr/>
          <p:nvPr/>
        </p:nvGrpSpPr>
        <p:grpSpPr>
          <a:xfrm>
            <a:off x="2" y="167640"/>
            <a:ext cx="7772398" cy="1675003"/>
            <a:chOff x="2" y="113904"/>
            <a:chExt cx="6857998" cy="1522730"/>
          </a:xfrm>
        </p:grpSpPr>
        <p:sp>
          <p:nvSpPr>
            <p:cNvPr id="99" name="Google Shape;99;p13"/>
            <p:cNvSpPr txBox="1"/>
            <p:nvPr/>
          </p:nvSpPr>
          <p:spPr>
            <a:xfrm>
              <a:off x="2" y="278249"/>
              <a:ext cx="6857998" cy="1169551"/>
            </a:xfrm>
            <a:prstGeom prst="rect">
              <a:avLst/>
            </a:prstGeom>
            <a:solidFill>
              <a:srgbClr val="8A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Harvard University Herbaria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Seminar Series</a:t>
              </a:r>
              <a:endParaRPr b="1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0" name="Google Shape;100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28600" y="113904"/>
              <a:ext cx="1522730" cy="1522730"/>
            </a:xfrm>
            <a:prstGeom prst="rect">
              <a:avLst/>
            </a:prstGeom>
            <a:solidFill>
              <a:srgbClr val="ECECEC"/>
            </a:solidFill>
            <a:ln cap="sq" cmpd="sng" w="88900">
              <a:solidFill>
                <a:srgbClr val="8A0000"/>
              </a:solidFill>
              <a:prstDash val="solid"/>
              <a:miter lim="800000"/>
              <a:headEnd len="sm" w="sm" type="none"/>
              <a:tailEnd len="sm" w="sm" type="none"/>
            </a:ln>
          </p:spPr>
        </p:pic>
      </p:grpSp>
      <p:sp>
        <p:nvSpPr>
          <p:cNvPr id="101" name="Google Shape;101;p13"/>
          <p:cNvSpPr/>
          <p:nvPr/>
        </p:nvSpPr>
        <p:spPr>
          <a:xfrm>
            <a:off x="0" y="2682255"/>
            <a:ext cx="7772400" cy="8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75" spcFirstLastPara="1" rIns="101875" wrap="square" tIns="509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8A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Plant hydraulic traits and drought responses: </a:t>
            </a:r>
            <a:endParaRPr b="1" sz="2800">
              <a:solidFill>
                <a:srgbClr val="8A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8A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insights from three continents</a:t>
            </a:r>
            <a:endParaRPr b="1" sz="2800">
              <a:solidFill>
                <a:srgbClr val="8A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